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  <p:sldMasterId id="2147483997" r:id="rId2"/>
    <p:sldMasterId id="2147484009" r:id="rId3"/>
    <p:sldMasterId id="2147484021" r:id="rId4"/>
  </p:sldMasterIdLst>
  <p:notesMasterIdLst>
    <p:notesMasterId r:id="rId18"/>
  </p:notesMasterIdLst>
  <p:handoutMasterIdLst>
    <p:handoutMasterId r:id="rId19"/>
  </p:handoutMasterIdLst>
  <p:sldIdLst>
    <p:sldId id="362" r:id="rId5"/>
    <p:sldId id="363" r:id="rId6"/>
    <p:sldId id="365" r:id="rId7"/>
    <p:sldId id="367" r:id="rId8"/>
    <p:sldId id="368" r:id="rId9"/>
    <p:sldId id="369" r:id="rId10"/>
    <p:sldId id="370" r:id="rId11"/>
    <p:sldId id="371" r:id="rId12"/>
    <p:sldId id="386" r:id="rId13"/>
    <p:sldId id="375" r:id="rId14"/>
    <p:sldId id="387" r:id="rId15"/>
    <p:sldId id="379" r:id="rId16"/>
    <p:sldId id="389" r:id="rId17"/>
  </p:sldIdLst>
  <p:sldSz cx="9144000" cy="6858000" type="screen4x3"/>
  <p:notesSz cx="70770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FFC8434-E63A-404B-A855-C76D1BAB179B}">
          <p14:sldIdLst>
            <p14:sldId id="362"/>
            <p14:sldId id="363"/>
            <p14:sldId id="365"/>
            <p14:sldId id="367"/>
            <p14:sldId id="368"/>
            <p14:sldId id="369"/>
            <p14:sldId id="370"/>
            <p14:sldId id="371"/>
            <p14:sldId id="386"/>
            <p14:sldId id="375"/>
            <p14:sldId id="387"/>
            <p14:sldId id="379"/>
            <p14:sldId id="38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66CC"/>
    <a:srgbClr val="FF99CC"/>
    <a:srgbClr val="FFCC66"/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3870" autoAdjust="0"/>
    <p:restoredTop sz="79487" autoAdjust="0"/>
  </p:normalViewPr>
  <p:slideViewPr>
    <p:cSldViewPr>
      <p:cViewPr>
        <p:scale>
          <a:sx n="90" d="100"/>
          <a:sy n="90" d="100"/>
        </p:scale>
        <p:origin x="-49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3498"/>
    </p:cViewPr>
  </p:sorterViewPr>
  <p:notesViewPr>
    <p:cSldViewPr>
      <p:cViewPr>
        <p:scale>
          <a:sx n="110" d="100"/>
          <a:sy n="110" d="100"/>
        </p:scale>
        <p:origin x="-522" y="360"/>
      </p:cViewPr>
      <p:guideLst>
        <p:guide orient="horz" pos="29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infkfs01\ShareData\RME\Cambridge%20(CIE)\2016\Minister's%20Report\prep\2016%20Minister%20Report%20Master%20Primary%20and%20Middle%20%20CIE%202016%20by%20school%20Mast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100" b="1"/>
              <a:t>2016 Cambridge Secondary 1 (M3)</a:t>
            </a:r>
          </a:p>
          <a:p>
            <a:pPr>
              <a:defRPr/>
            </a:pPr>
            <a:r>
              <a:rPr lang="en-US" sz="1100" b="1"/>
              <a:t>Comparison of Cambridge International Average Scores</a:t>
            </a:r>
          </a:p>
          <a:p>
            <a:pPr>
              <a:defRPr/>
            </a:pPr>
            <a:r>
              <a:rPr lang="en-US" sz="1100" b="1"/>
              <a:t>to Bermuda National Average Scores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'Middle Summary Report (2)'!$B$29</c:f>
              <c:strCache>
                <c:ptCount val="1"/>
                <c:pt idx="0">
                  <c:v>BDA</c:v>
                </c:pt>
              </c:strCache>
            </c:strRef>
          </c:tx>
          <c:invertIfNegative val="0"/>
          <c:cat>
            <c:strRef>
              <c:f>'Middle Summary Report (2)'!$C$28:$E$28</c:f>
              <c:strCache>
                <c:ptCount val="3"/>
                <c:pt idx="0">
                  <c:v>English</c:v>
                </c:pt>
                <c:pt idx="1">
                  <c:v>Mathematics</c:v>
                </c:pt>
                <c:pt idx="2">
                  <c:v>Science</c:v>
                </c:pt>
              </c:strCache>
            </c:strRef>
          </c:cat>
          <c:val>
            <c:numRef>
              <c:f>'Middle Summary Report (2)'!$C$29:$E$29</c:f>
              <c:numCache>
                <c:formatCode>General</c:formatCode>
                <c:ptCount val="3"/>
                <c:pt idx="0">
                  <c:v>2.4</c:v>
                </c:pt>
                <c:pt idx="1">
                  <c:v>2.2000000000000002</c:v>
                </c:pt>
                <c:pt idx="2">
                  <c:v>2.9</c:v>
                </c:pt>
              </c:numCache>
            </c:numRef>
          </c:val>
        </c:ser>
        <c:ser>
          <c:idx val="1"/>
          <c:order val="1"/>
          <c:tx>
            <c:strRef>
              <c:f>'Middle Summary Report (2)'!$B$30</c:f>
              <c:strCache>
                <c:ptCount val="1"/>
                <c:pt idx="0">
                  <c:v>CIE</c:v>
                </c:pt>
              </c:strCache>
            </c:strRef>
          </c:tx>
          <c:invertIfNegative val="0"/>
          <c:cat>
            <c:strRef>
              <c:f>'Middle Summary Report (2)'!$C$28:$E$28</c:f>
              <c:strCache>
                <c:ptCount val="3"/>
                <c:pt idx="0">
                  <c:v>English</c:v>
                </c:pt>
                <c:pt idx="1">
                  <c:v>Mathematics</c:v>
                </c:pt>
                <c:pt idx="2">
                  <c:v>Science</c:v>
                </c:pt>
              </c:strCache>
            </c:strRef>
          </c:cat>
          <c:val>
            <c:numRef>
              <c:f>'Middle Summary Report (2)'!$C$30:$E$30</c:f>
              <c:numCache>
                <c:formatCode>General</c:formatCode>
                <c:ptCount val="3"/>
                <c:pt idx="0">
                  <c:v>3.4</c:v>
                </c:pt>
                <c:pt idx="1">
                  <c:v>4.3</c:v>
                </c:pt>
                <c:pt idx="2">
                  <c:v>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244032"/>
        <c:axId val="131245568"/>
      </c:barChart>
      <c:catAx>
        <c:axId val="131244032"/>
        <c:scaling>
          <c:orientation val="minMax"/>
        </c:scaling>
        <c:delete val="0"/>
        <c:axPos val="b"/>
        <c:majorTickMark val="none"/>
        <c:minorTickMark val="none"/>
        <c:tickLblPos val="nextTo"/>
        <c:crossAx val="131245568"/>
        <c:crosses val="autoZero"/>
        <c:auto val="1"/>
        <c:lblAlgn val="ctr"/>
        <c:lblOffset val="100"/>
        <c:noMultiLvlLbl val="0"/>
      </c:catAx>
      <c:valAx>
        <c:axId val="131245568"/>
        <c:scaling>
          <c:orientation val="minMax"/>
          <c:max val="6"/>
        </c:scaling>
        <c:delete val="0"/>
        <c:axPos val="l"/>
        <c:majorGridlines/>
        <c:numFmt formatCode="0.0" sourceLinked="0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13124403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/>
            </a:pPr>
            <a:endParaRPr lang="en-US"/>
          </a:p>
        </c:txPr>
      </c:dTable>
      <c:spPr>
        <a:ln w="22225">
          <a:solidFill>
            <a:schemeClr val="accent1"/>
          </a:solidFill>
        </a:ln>
      </c:spPr>
    </c:plotArea>
    <c:plotVisOnly val="1"/>
    <c:dispBlanksAs val="gap"/>
    <c:showDLblsOverMax val="0"/>
  </c:chart>
  <c:spPr>
    <a:noFill/>
    <a:ln w="28575">
      <a:solidFill>
        <a:srgbClr val="C00000"/>
      </a:solidFill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67374" cy="468633"/>
          </a:xfrm>
          <a:prstGeom prst="rect">
            <a:avLst/>
          </a:prstGeom>
        </p:spPr>
        <p:txBody>
          <a:bodyPr vert="horz" lIns="92903" tIns="46452" rIns="92903" bIns="4645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103" y="2"/>
            <a:ext cx="3067374" cy="468633"/>
          </a:xfrm>
          <a:prstGeom prst="rect">
            <a:avLst/>
          </a:prstGeom>
        </p:spPr>
        <p:txBody>
          <a:bodyPr vert="horz" lIns="92903" tIns="46452" rIns="92903" bIns="46452" rtlCol="0"/>
          <a:lstStyle>
            <a:lvl1pPr algn="r">
              <a:defRPr sz="1200"/>
            </a:lvl1pPr>
          </a:lstStyle>
          <a:p>
            <a:fld id="{422724EE-4B1C-4307-AE8A-818FFEC33C72}" type="datetimeFigureOut">
              <a:rPr lang="en-US" smtClean="0"/>
              <a:t>10/29/2016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99188"/>
            <a:ext cx="3067374" cy="468633"/>
          </a:xfrm>
          <a:prstGeom prst="rect">
            <a:avLst/>
          </a:prstGeom>
        </p:spPr>
        <p:txBody>
          <a:bodyPr vert="horz" lIns="92903" tIns="46452" rIns="92903" bIns="4645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103" y="8899188"/>
            <a:ext cx="3067374" cy="468633"/>
          </a:xfrm>
          <a:prstGeom prst="rect">
            <a:avLst/>
          </a:prstGeom>
        </p:spPr>
        <p:txBody>
          <a:bodyPr vert="horz" lIns="92903" tIns="46452" rIns="92903" bIns="46452" rtlCol="0" anchor="b"/>
          <a:lstStyle>
            <a:lvl1pPr algn="r">
              <a:defRPr sz="1200"/>
            </a:lvl1pPr>
          </a:lstStyle>
          <a:p>
            <a:fld id="{DCA7AABA-66F3-42DB-9537-1ED71B2239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792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2" cy="468792"/>
          </a:xfrm>
          <a:prstGeom prst="rect">
            <a:avLst/>
          </a:prstGeom>
        </p:spPr>
        <p:txBody>
          <a:bodyPr vert="horz" lIns="92903" tIns="46452" rIns="92903" bIns="4645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7" y="0"/>
            <a:ext cx="3066732" cy="468792"/>
          </a:xfrm>
          <a:prstGeom prst="rect">
            <a:avLst/>
          </a:prstGeom>
        </p:spPr>
        <p:txBody>
          <a:bodyPr vert="horz" lIns="92903" tIns="46452" rIns="92903" bIns="46452" rtlCol="0"/>
          <a:lstStyle>
            <a:lvl1pPr algn="r">
              <a:defRPr sz="1200"/>
            </a:lvl1pPr>
          </a:lstStyle>
          <a:p>
            <a:fld id="{EE970B36-3C3E-4E0B-A67C-B9F78AEF0AA4}" type="datetimeFigureOut">
              <a:rPr lang="en-US" smtClean="0"/>
              <a:t>10/29/2016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701675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03" tIns="46452" rIns="92903" bIns="4645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51122"/>
            <a:ext cx="5661660" cy="4215922"/>
          </a:xfrm>
          <a:prstGeom prst="rect">
            <a:avLst/>
          </a:prstGeom>
        </p:spPr>
        <p:txBody>
          <a:bodyPr vert="horz" lIns="92903" tIns="46452" rIns="92903" bIns="4645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99033"/>
            <a:ext cx="3066732" cy="468792"/>
          </a:xfrm>
          <a:prstGeom prst="rect">
            <a:avLst/>
          </a:prstGeom>
        </p:spPr>
        <p:txBody>
          <a:bodyPr vert="horz" lIns="92903" tIns="46452" rIns="92903" bIns="4645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7" y="8899033"/>
            <a:ext cx="3066732" cy="468792"/>
          </a:xfrm>
          <a:prstGeom prst="rect">
            <a:avLst/>
          </a:prstGeom>
        </p:spPr>
        <p:txBody>
          <a:bodyPr vert="horz" lIns="92903" tIns="46452" rIns="92903" bIns="46452" rtlCol="0" anchor="b"/>
          <a:lstStyle>
            <a:lvl1pPr algn="r">
              <a:defRPr sz="1200"/>
            </a:lvl1pPr>
          </a:lstStyle>
          <a:p>
            <a:fld id="{5DDED5B6-3926-491D-A423-39447A5B4B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ED5B6-3926-491D-A423-39447A5B4B1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322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ED5B6-3926-491D-A423-39447A5B4B1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802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Scores in the A-C  system range </a:t>
            </a:r>
          </a:p>
          <a:p>
            <a:endParaRPr lang="en-US" dirty="0"/>
          </a:p>
          <a:p>
            <a:pPr lvl="1"/>
            <a:r>
              <a:rPr lang="en-US" dirty="0" smtClean="0"/>
              <a:t>8 - A*</a:t>
            </a:r>
          </a:p>
          <a:p>
            <a:pPr lvl="1"/>
            <a:r>
              <a:rPr lang="en-US" dirty="0" smtClean="0"/>
              <a:t>35 – A</a:t>
            </a:r>
          </a:p>
          <a:p>
            <a:pPr lvl="1"/>
            <a:r>
              <a:rPr lang="en-US" dirty="0" smtClean="0"/>
              <a:t>89 – B</a:t>
            </a:r>
          </a:p>
          <a:p>
            <a:pPr lvl="1"/>
            <a:r>
              <a:rPr lang="en-US" dirty="0" smtClean="0"/>
              <a:t>270 – 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ED5B6-3926-491D-A423-39447A5B4B1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859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ED5B6-3926-491D-A423-39447A5B4B1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322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ED5B6-3926-491D-A423-39447A5B4B1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591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</a:t>
            </a:r>
            <a:r>
              <a:rPr lang="en-US" baseline="0" dirty="0" smtClean="0"/>
              <a:t> 4 to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ED5B6-3926-491D-A423-39447A5B4B1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443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939DD-A39C-4E10-859B-1BA2929467E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681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 defTabSz="929030">
              <a:defRPr/>
            </a:pPr>
            <a:r>
              <a:rPr lang="en-US" dirty="0" smtClean="0"/>
              <a:t>The </a:t>
            </a:r>
            <a:r>
              <a:rPr lang="en-US" sz="2400" dirty="0"/>
              <a:t>IGCSE/GCSE/AS/A Levels are made up from 3 exam boards which are Cambridge, AQA and Edexcel</a:t>
            </a:r>
          </a:p>
          <a:p>
            <a:pPr marL="0" lvl="2" defTabSz="929030">
              <a:defRPr/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ED5B6-3926-491D-A423-39447A5B4B1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475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Cambridge Primary &amp; Cambridge Secondary 1 Checkpoint scale.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ED5B6-3926-491D-A423-39447A5B4B1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109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An overall system status of 51% at level 3 &amp; above</a:t>
            </a:r>
          </a:p>
          <a:p>
            <a:pPr lvl="1"/>
            <a:r>
              <a:rPr lang="en-US" dirty="0" smtClean="0"/>
              <a:t>An overall system status of 75% at level 2 &amp; above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ED5B6-3926-491D-A423-39447A5B4B1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49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Scores are very close</a:t>
            </a:r>
            <a:r>
              <a:rPr lang="en-US" baseline="0" dirty="0" smtClean="0"/>
              <a:t> to last years scores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ED5B6-3926-491D-A423-39447A5B4B1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784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r>
              <a:rPr lang="en-US" sz="1600" i="1" dirty="0"/>
              <a:t>3.0 represents a </a:t>
            </a:r>
            <a:r>
              <a:rPr lang="en-US" sz="1600" b="1" i="1" dirty="0"/>
              <a:t>sound</a:t>
            </a:r>
            <a:r>
              <a:rPr lang="en-US" sz="1600" i="1" dirty="0"/>
              <a:t> understanding of most of the curriculum content – </a:t>
            </a:r>
            <a:r>
              <a:rPr lang="en-US" sz="1600" i="1" dirty="0"/>
              <a:t>Cambridge</a:t>
            </a:r>
          </a:p>
          <a:p>
            <a:pPr marL="0" lvl="1"/>
            <a:endParaRPr lang="en-US" sz="1600" i="1" dirty="0"/>
          </a:p>
          <a:p>
            <a:pPr marL="0" lvl="1" defTabSz="929030">
              <a:defRPr/>
            </a:pPr>
            <a:r>
              <a:rPr lang="en-US" i="1" dirty="0"/>
              <a:t>2.0 represents a </a:t>
            </a:r>
            <a:r>
              <a:rPr lang="en-US" b="1" i="1" dirty="0"/>
              <a:t>basic</a:t>
            </a:r>
            <a:r>
              <a:rPr lang="en-US" i="1" dirty="0"/>
              <a:t> understanding of curriculum content and would benefit from more focus on some areas of the curriculum – Cambridge</a:t>
            </a:r>
            <a:endParaRPr lang="en-US" sz="1600" dirty="0"/>
          </a:p>
          <a:p>
            <a:pPr marL="0" lvl="1"/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ED5B6-3926-491D-A423-39447A5B4B1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49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4927600"/>
            <a:ext cx="8686800" cy="13081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800100"/>
            <a:ext cx="2438400" cy="35052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4B4BFC7-BA73-4188-B054-C284E29845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652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3EB4489-80AA-46DE-8AE9-CAB7E803D5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263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41300"/>
            <a:ext cx="2171700" cy="599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41300"/>
            <a:ext cx="6362700" cy="599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DF26F64-C6B8-4F96-B3EB-E07028B051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367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4927600"/>
            <a:ext cx="8686800" cy="13081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800100"/>
            <a:ext cx="2438400" cy="35052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8A14858-E6D0-4C25-9542-E8A9C5FC3E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850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41300"/>
            <a:ext cx="5715000" cy="1066800"/>
          </a:xfr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3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26CF5-8135-4A39-BCC3-7B68A1C65E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3" descr="Bermud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81001"/>
            <a:ext cx="609600" cy="753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4412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5CF83-2E75-4E0E-806F-7F035B20C2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544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3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267200" cy="478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267200" cy="478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5FD8B-C571-430F-8D70-8467714AD5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62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3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151E0-2090-4006-9630-16B13A20C8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02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1300"/>
            <a:ext cx="5943600" cy="1066800"/>
          </a:xfr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3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B040A-154A-4D52-8680-3BE17B5B88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3" descr="Bermud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81001"/>
            <a:ext cx="609600" cy="753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2745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415ED-1E3F-45E6-AC6F-DE5F85A557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353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F4B99-1694-43FF-AE36-3D1CA1A396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772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ermuda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6096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41300"/>
            <a:ext cx="5715000" cy="1066800"/>
          </a:xfr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3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F45AC69-9E1B-4E46-A4AF-D467CE451F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669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CF041-FD5A-4EEF-A2BB-D6685E0B09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650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CCED4-63D5-49B3-AB93-9DF32E067D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417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41300"/>
            <a:ext cx="2171700" cy="599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41300"/>
            <a:ext cx="6362700" cy="599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1FE8F-28D7-4671-8DA5-8655321BA3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06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B4BFC7-BA73-4188-B054-C284E29845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091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5AC69-9E1B-4E46-A4AF-D467CE451F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Bermuda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6096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8702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26210-3D3C-4F78-8BF0-9069F34DCA3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3212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80461-1357-43B5-B439-BDC290AD1AD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9797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626AF-3399-43C3-807C-466E7F32F10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804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DBBBA-902C-474F-A40F-34BBBD71A44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3" descr="Bermuda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6096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6294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E5131-FFBC-4CFB-AC70-8A17CEEDCA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038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9E26210-3D3C-4F78-8BF0-9069F34DCA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1069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90230-8E38-4D3E-B5F0-B50B3414084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3970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583B51-8DA8-4720-898F-5548A39678B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1032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B4489-80AA-46DE-8AE9-CAB7E803D5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1621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26F64-C6B8-4F96-B3EB-E07028B051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5981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B4BFC7-BA73-4188-B054-C284E29845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468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5AC69-9E1B-4E46-A4AF-D467CE451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Bermuda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6096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7930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26210-3D3C-4F78-8BF0-9069F34DCA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805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80461-1357-43B5-B439-BDC290AD1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2358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626AF-3399-43C3-807C-466E7F32F1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9200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DBBBA-902C-474F-A40F-34BBBD71A4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3" descr="Bermuda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6096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39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3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267200" cy="478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267200" cy="478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0780461-1357-43B5-B439-BDC290AD1A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4266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E5131-FFBC-4CFB-AC70-8A17CEEDCA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075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90230-8E38-4D3E-B5F0-B50B341408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8677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583B51-8DA8-4720-898F-5548A39678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5428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B4489-80AA-46DE-8AE9-CAB7E803D5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0202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26F64-C6B8-4F96-B3EB-E07028B051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59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3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BD626AF-3399-43C3-807C-466E7F32F1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649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ermuda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6096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1300"/>
            <a:ext cx="5943600" cy="1066800"/>
          </a:xfr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3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B8DBBBA-902C-474F-A40F-34BBBD71A4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687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2DE5131-FFBC-4CFB-AC70-8A17CEEDCA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215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B590230-8E38-4D3E-B5F0-B50B341408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801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4583B51-8DA8-4720-898F-5548A39678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09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41300"/>
            <a:ext cx="6477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447800"/>
            <a:ext cx="868680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F7D6FF-01DF-452C-92F0-276FE46EC48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21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41300"/>
            <a:ext cx="6477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447800"/>
            <a:ext cx="868680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A515C2-8A53-419A-8175-04302787725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88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F7D6FF-01DF-452C-92F0-276FE46EC48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711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F7D6FF-01DF-452C-92F0-276FE46EC4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4724400"/>
            <a:ext cx="7162800" cy="1905000"/>
          </a:xfrm>
        </p:spPr>
        <p:txBody>
          <a:bodyPr/>
          <a:lstStyle/>
          <a:p>
            <a:pPr marL="342900" indent="-342900" algn="ctr">
              <a:spcBef>
                <a:spcPts val="1200"/>
              </a:spcBef>
              <a:defRPr/>
            </a:pPr>
            <a:r>
              <a:rPr lang="en-US" sz="2000" b="1" dirty="0" smtClean="0">
                <a:solidFill>
                  <a:srgbClr val="002B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en-US" sz="2000" b="1" dirty="0" smtClean="0">
                <a:solidFill>
                  <a:srgbClr val="002B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Government of Bermuda </a:t>
            </a:r>
            <a:r>
              <a:rPr lang="en-US" sz="2000" b="1" dirty="0">
                <a:solidFill>
                  <a:srgbClr val="002B4C"/>
                </a:solidFill>
                <a:latin typeface="Cambria" pitchFamily="18" charset="0"/>
              </a:rPr>
              <a:t/>
            </a:r>
            <a:br>
              <a:rPr lang="en-US" sz="2000" b="1" dirty="0">
                <a:solidFill>
                  <a:srgbClr val="002B4C"/>
                </a:solidFill>
                <a:latin typeface="Cambria" pitchFamily="18" charset="0"/>
              </a:rPr>
            </a:br>
            <a:r>
              <a:rPr lang="en-US" sz="2400" b="1" dirty="0" smtClean="0">
                <a:solidFill>
                  <a:srgbClr val="1B75BC"/>
                </a:solidFill>
                <a:latin typeface="Calibri" pitchFamily="34" charset="0"/>
              </a:rPr>
              <a:t>Ministry of Education</a:t>
            </a:r>
            <a:br>
              <a:rPr lang="en-US" sz="2400" b="1" dirty="0" smtClean="0">
                <a:solidFill>
                  <a:srgbClr val="1B75BC"/>
                </a:solidFill>
                <a:latin typeface="Calibri" pitchFamily="34" charset="0"/>
              </a:rPr>
            </a:b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</a:rPr>
              <a:t/>
            </a:r>
            <a:br>
              <a:rPr lang="en-US" sz="2400" b="1" dirty="0" smtClean="0">
                <a:solidFill>
                  <a:srgbClr val="000000"/>
                </a:solidFill>
                <a:latin typeface="Cambria" pitchFamily="18" charset="0"/>
              </a:rPr>
            </a:br>
            <a:r>
              <a:rPr lang="en-US" sz="1800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Cambria" pitchFamily="18" charset="0"/>
              </a:rPr>
              <a:t>October 24</a:t>
            </a:r>
            <a:r>
              <a:rPr lang="en-US" sz="1800" b="1" baseline="300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Cambria" pitchFamily="18" charset="0"/>
              </a:rPr>
              <a:t>th</a:t>
            </a:r>
            <a:r>
              <a:rPr lang="en-US" sz="1800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Cambria" pitchFamily="18" charset="0"/>
              </a:rPr>
              <a:t> 2016</a:t>
            </a:r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</a:br>
            <a:endParaRPr lang="en-US" sz="1800" b="1" dirty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2590800" cy="3810000"/>
          </a:xfrm>
        </p:spPr>
        <p:txBody>
          <a:bodyPr/>
          <a:lstStyle/>
          <a:p>
            <a:pPr algn="ctr">
              <a:spcAft>
                <a:spcPts val="600"/>
              </a:spcAft>
              <a:defRPr/>
            </a:pP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2016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Year in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Review</a:t>
            </a:r>
          </a:p>
          <a:p>
            <a:pPr algn="ctr">
              <a:spcAft>
                <a:spcPts val="600"/>
              </a:spcAft>
              <a:defRPr/>
            </a:pPr>
            <a:r>
              <a:rPr lang="en-U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___</a:t>
            </a:r>
          </a:p>
          <a:p>
            <a:pPr lvl="0" algn="ctr"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School Examination</a:t>
            </a:r>
          </a:p>
          <a:p>
            <a:pPr lvl="0" algn="ctr"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Results</a:t>
            </a:r>
          </a:p>
          <a:p>
            <a:pPr algn="ctr">
              <a:spcAft>
                <a:spcPts val="600"/>
              </a:spcAft>
              <a:defRPr/>
            </a:pPr>
            <a:endParaRPr 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>
              <a:spcAft>
                <a:spcPts val="600"/>
              </a:spcAft>
              <a:defRPr/>
            </a:pP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lvl="0" algn="ctr">
              <a:spcAft>
                <a:spcPts val="600"/>
              </a:spcAft>
              <a:defRPr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lvl="0" algn="ctr">
              <a:defRPr/>
            </a:pPr>
            <a:endParaRPr 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9" name="Picture 3" descr="Bermud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4953000"/>
            <a:ext cx="111125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305210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6172200" cy="1143000"/>
          </a:xfrm>
        </p:spPr>
        <p:txBody>
          <a:bodyPr anchor="ctr" anchorCtr="1">
            <a:noAutofit/>
          </a:bodyPr>
          <a:lstStyle/>
          <a:p>
            <a:r>
              <a:rPr lang="en-US" sz="2400" b="1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Bermuda Public School System </a:t>
            </a:r>
            <a:br>
              <a:rPr lang="en-US" sz="2400" b="1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Highlights – Middle Level (M3)</a:t>
            </a:r>
            <a:endParaRPr lang="en-US" sz="28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848600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Cambridge </a:t>
            </a:r>
            <a:r>
              <a:rPr lang="en-US" b="1" dirty="0" smtClean="0">
                <a:solidFill>
                  <a:srgbClr val="002060"/>
                </a:solidFill>
              </a:rPr>
              <a:t>Middle 3 </a:t>
            </a:r>
            <a:r>
              <a:rPr lang="en-US" b="1" dirty="0">
                <a:solidFill>
                  <a:srgbClr val="002060"/>
                </a:solidFill>
              </a:rPr>
              <a:t>Checkpoint – Core Subjects</a:t>
            </a:r>
          </a:p>
          <a:p>
            <a:pPr marL="0" lvl="0" indent="0"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English</a:t>
            </a:r>
            <a:endParaRPr lang="en-US" b="1" dirty="0">
              <a:solidFill>
                <a:srgbClr val="002060"/>
              </a:solidFill>
            </a:endParaRPr>
          </a:p>
          <a:p>
            <a:pPr lvl="1"/>
            <a:r>
              <a:rPr lang="en-US" sz="2200" dirty="0" smtClean="0"/>
              <a:t>66% </a:t>
            </a:r>
            <a:r>
              <a:rPr lang="en-US" sz="2200" dirty="0"/>
              <a:t>of students scored at level 2.0 &amp; </a:t>
            </a:r>
            <a:r>
              <a:rPr lang="en-US" sz="2200" dirty="0" smtClean="0"/>
              <a:t>above</a:t>
            </a:r>
          </a:p>
          <a:p>
            <a:pPr lvl="1"/>
            <a:r>
              <a:rPr lang="en-US" sz="2200" dirty="0" smtClean="0"/>
              <a:t>35</a:t>
            </a:r>
            <a:r>
              <a:rPr lang="en-US" sz="2200" dirty="0"/>
              <a:t>% of students achieved 3.0 &amp; </a:t>
            </a:r>
            <a:r>
              <a:rPr lang="en-US" sz="2200" dirty="0" smtClean="0"/>
              <a:t>above</a:t>
            </a:r>
            <a:endParaRPr lang="en-US" sz="2200" dirty="0"/>
          </a:p>
          <a:p>
            <a:pPr marL="68580" indent="0">
              <a:buNone/>
            </a:pPr>
            <a:r>
              <a:rPr lang="en-US" b="1" dirty="0">
                <a:solidFill>
                  <a:srgbClr val="002060"/>
                </a:solidFill>
              </a:rPr>
              <a:t>Mathematics</a:t>
            </a:r>
          </a:p>
          <a:p>
            <a:pPr lvl="1"/>
            <a:r>
              <a:rPr lang="en-US" sz="2200" dirty="0" smtClean="0"/>
              <a:t>49% </a:t>
            </a:r>
            <a:r>
              <a:rPr lang="en-US" sz="2200" dirty="0"/>
              <a:t>of students scored at level 2.0 &amp; </a:t>
            </a:r>
            <a:r>
              <a:rPr lang="en-US" sz="2200" dirty="0" smtClean="0"/>
              <a:t>above</a:t>
            </a:r>
          </a:p>
          <a:p>
            <a:pPr lvl="1"/>
            <a:r>
              <a:rPr lang="en-US" sz="2200" dirty="0" smtClean="0"/>
              <a:t>29</a:t>
            </a:r>
            <a:r>
              <a:rPr lang="en-US" sz="2200" dirty="0"/>
              <a:t>%</a:t>
            </a:r>
            <a:r>
              <a:rPr lang="en-US" sz="2200" b="1" dirty="0"/>
              <a:t> </a:t>
            </a:r>
            <a:r>
              <a:rPr lang="en-US" sz="2200" dirty="0"/>
              <a:t>students achieved 3.0 &amp; </a:t>
            </a:r>
            <a:r>
              <a:rPr lang="en-US" sz="2200" dirty="0" smtClean="0"/>
              <a:t>above</a:t>
            </a:r>
            <a:endParaRPr lang="en-US" sz="2200" dirty="0"/>
          </a:p>
          <a:p>
            <a:pPr marL="0" lv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 Science</a:t>
            </a:r>
          </a:p>
          <a:p>
            <a:pPr lvl="1"/>
            <a:r>
              <a:rPr lang="en-US" sz="2200" dirty="0" smtClean="0"/>
              <a:t>83% </a:t>
            </a:r>
            <a:r>
              <a:rPr lang="en-US" sz="2200" dirty="0"/>
              <a:t>of students scored at level 2.0 &amp; </a:t>
            </a:r>
            <a:r>
              <a:rPr lang="en-US" sz="2200" dirty="0" smtClean="0"/>
              <a:t>above</a:t>
            </a:r>
          </a:p>
          <a:p>
            <a:pPr lvl="1"/>
            <a:r>
              <a:rPr lang="en-US" dirty="0" smtClean="0"/>
              <a:t>44</a:t>
            </a:r>
            <a:r>
              <a:rPr lang="en-US" dirty="0"/>
              <a:t>% of students achieved 3.0 &amp; above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282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981624028"/>
              </p:ext>
            </p:extLst>
          </p:nvPr>
        </p:nvGraphicFramePr>
        <p:xfrm>
          <a:off x="914400" y="609600"/>
          <a:ext cx="7931150" cy="5341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115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24744" cy="1143000"/>
          </a:xfrm>
        </p:spPr>
        <p:txBody>
          <a:bodyPr anchor="ctr" anchorCtr="1">
            <a:normAutofit/>
          </a:bodyPr>
          <a:lstStyle/>
          <a:p>
            <a:pPr algn="ctr"/>
            <a:r>
              <a:rPr lang="en-US" sz="2400" cap="small" dirty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Bermuda Public School System </a:t>
            </a:r>
            <a:r>
              <a:rPr lang="en-US" sz="2400" cap="small" dirty="0" smtClean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cap="small" dirty="0" smtClean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Highlights </a:t>
            </a:r>
            <a:r>
              <a:rPr lang="en-US" sz="2800" b="1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– Senior Level</a:t>
            </a:r>
            <a:endParaRPr lang="en-US" sz="28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3864"/>
            <a:ext cx="8077200" cy="5007936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All External Examinations (A/AS/IGCSE/GCSE)</a:t>
            </a:r>
          </a:p>
          <a:p>
            <a:pPr marL="0" indent="0">
              <a:buNone/>
            </a:pPr>
            <a:endParaRPr lang="en-US" sz="1200" b="1" dirty="0">
              <a:solidFill>
                <a:srgbClr val="FF0000"/>
              </a:solidFill>
            </a:endParaRPr>
          </a:p>
          <a:p>
            <a:pPr lvl="1"/>
            <a:r>
              <a:rPr lang="en-US" sz="2000" b="1" dirty="0" smtClean="0"/>
              <a:t>1,310 </a:t>
            </a:r>
            <a:r>
              <a:rPr lang="en-US" sz="2000" dirty="0" smtClean="0"/>
              <a:t>exams taken by students</a:t>
            </a:r>
          </a:p>
          <a:p>
            <a:pPr lvl="1"/>
            <a:r>
              <a:rPr lang="en-US" sz="2000" b="1" dirty="0" smtClean="0"/>
              <a:t>1,067</a:t>
            </a:r>
            <a:r>
              <a:rPr lang="en-US" sz="2000" dirty="0" smtClean="0"/>
              <a:t> exams graded  A*- G; an </a:t>
            </a:r>
            <a:r>
              <a:rPr lang="en-US" sz="2000" b="1" dirty="0" smtClean="0"/>
              <a:t>89</a:t>
            </a:r>
            <a:r>
              <a:rPr lang="en-US" sz="2000" dirty="0" smtClean="0"/>
              <a:t>% pass rate; </a:t>
            </a:r>
          </a:p>
          <a:p>
            <a:pPr lvl="1"/>
            <a:r>
              <a:rPr lang="en-US" sz="2000" b="1" dirty="0" smtClean="0"/>
              <a:t>402</a:t>
            </a:r>
            <a:r>
              <a:rPr lang="en-US" sz="2000" dirty="0" smtClean="0"/>
              <a:t> </a:t>
            </a:r>
            <a:r>
              <a:rPr lang="en-US" sz="2000" dirty="0"/>
              <a:t>exams </a:t>
            </a:r>
            <a:r>
              <a:rPr lang="en-US" sz="2000" dirty="0" smtClean="0"/>
              <a:t>graded A*- C; a </a:t>
            </a:r>
            <a:r>
              <a:rPr lang="en-US" sz="2000" b="1" dirty="0" smtClean="0"/>
              <a:t>33</a:t>
            </a:r>
            <a:r>
              <a:rPr lang="en-US" sz="2000" dirty="0" smtClean="0"/>
              <a:t>% </a:t>
            </a:r>
            <a:r>
              <a:rPr lang="en-US" sz="2000" dirty="0"/>
              <a:t>pass </a:t>
            </a:r>
            <a:r>
              <a:rPr lang="en-US" sz="2000" dirty="0" smtClean="0"/>
              <a:t>rate</a:t>
            </a:r>
          </a:p>
          <a:p>
            <a:pPr lvl="1"/>
            <a:endParaRPr lang="en-US" sz="2000" b="1" dirty="0" smtClean="0"/>
          </a:p>
          <a:p>
            <a:pPr marL="365760" lvl="1" indent="0">
              <a:buNone/>
            </a:pPr>
            <a:r>
              <a:rPr lang="en-US" sz="2000" b="1" dirty="0" smtClean="0"/>
              <a:t>Middle School (IGCSE)</a:t>
            </a:r>
            <a:endParaRPr lang="en-US" sz="2000" b="1" dirty="0"/>
          </a:p>
          <a:p>
            <a:pPr lvl="1"/>
            <a:r>
              <a:rPr lang="en-US" sz="2000" b="1" dirty="0" smtClean="0"/>
              <a:t>68  </a:t>
            </a:r>
            <a:r>
              <a:rPr lang="en-US" sz="2000" dirty="0" smtClean="0"/>
              <a:t>exams sat by middle school students</a:t>
            </a:r>
            <a:endParaRPr lang="en-US" sz="2000" dirty="0"/>
          </a:p>
          <a:p>
            <a:pPr lvl="1"/>
            <a:r>
              <a:rPr lang="en-US" b="1" dirty="0"/>
              <a:t>4</a:t>
            </a:r>
            <a:r>
              <a:rPr lang="en-US" sz="2000" b="1" dirty="0" smtClean="0"/>
              <a:t>9</a:t>
            </a:r>
            <a:r>
              <a:rPr lang="en-US" sz="2000" dirty="0" smtClean="0"/>
              <a:t> </a:t>
            </a:r>
            <a:r>
              <a:rPr lang="en-US" sz="2000" dirty="0"/>
              <a:t>exams </a:t>
            </a:r>
            <a:r>
              <a:rPr lang="en-US" sz="2000" dirty="0" smtClean="0"/>
              <a:t>graded </a:t>
            </a:r>
            <a:r>
              <a:rPr lang="en-US" sz="2000" dirty="0"/>
              <a:t>A</a:t>
            </a:r>
            <a:r>
              <a:rPr lang="en-US" sz="2000" dirty="0" smtClean="0"/>
              <a:t>*- G; a </a:t>
            </a:r>
            <a:r>
              <a:rPr lang="en-US" sz="2000" b="1" dirty="0" smtClean="0"/>
              <a:t>76</a:t>
            </a:r>
            <a:r>
              <a:rPr lang="en-US" sz="2000" dirty="0" smtClean="0"/>
              <a:t>% pass rate</a:t>
            </a:r>
          </a:p>
          <a:p>
            <a:pPr lvl="1"/>
            <a:r>
              <a:rPr lang="en-US" sz="2000" b="1" dirty="0" smtClean="0"/>
              <a:t>36 </a:t>
            </a:r>
            <a:r>
              <a:rPr lang="en-US" sz="2000" dirty="0"/>
              <a:t>exams </a:t>
            </a:r>
            <a:r>
              <a:rPr lang="en-US" sz="2000" dirty="0" smtClean="0"/>
              <a:t>graded  </a:t>
            </a:r>
            <a:r>
              <a:rPr lang="en-US" sz="2000" dirty="0"/>
              <a:t>A</a:t>
            </a:r>
            <a:r>
              <a:rPr lang="en-US" sz="2000" dirty="0" smtClean="0"/>
              <a:t>*- C; a </a:t>
            </a:r>
            <a:r>
              <a:rPr lang="en-US" sz="2000" b="1" dirty="0" smtClean="0"/>
              <a:t>53</a:t>
            </a:r>
            <a:r>
              <a:rPr lang="en-US" sz="2000" dirty="0" smtClean="0"/>
              <a:t>% pass rate</a:t>
            </a:r>
          </a:p>
        </p:txBody>
      </p:sp>
    </p:spTree>
    <p:extLst>
      <p:ext uri="{BB962C8B-B14F-4D97-AF65-F5344CB8AC3E}">
        <p14:creationId xmlns:p14="http://schemas.microsoft.com/office/powerpoint/2010/main" val="214429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4724400"/>
            <a:ext cx="7162800" cy="1905000"/>
          </a:xfrm>
        </p:spPr>
        <p:txBody>
          <a:bodyPr/>
          <a:lstStyle/>
          <a:p>
            <a:pPr marL="342900" indent="-342900" algn="ctr">
              <a:spcBef>
                <a:spcPts val="1200"/>
              </a:spcBef>
              <a:defRPr/>
            </a:pPr>
            <a:r>
              <a:rPr lang="en-US" sz="2000" b="1" dirty="0" smtClean="0">
                <a:solidFill>
                  <a:srgbClr val="002B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en-US" sz="2000" b="1" dirty="0" smtClean="0">
                <a:solidFill>
                  <a:srgbClr val="002B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Government of Bermuda </a:t>
            </a:r>
            <a:r>
              <a:rPr lang="en-US" sz="2000" b="1" dirty="0">
                <a:solidFill>
                  <a:srgbClr val="002B4C"/>
                </a:solidFill>
                <a:latin typeface="Cambria" pitchFamily="18" charset="0"/>
              </a:rPr>
              <a:t/>
            </a:r>
            <a:br>
              <a:rPr lang="en-US" sz="2000" b="1" dirty="0">
                <a:solidFill>
                  <a:srgbClr val="002B4C"/>
                </a:solidFill>
                <a:latin typeface="Cambria" pitchFamily="18" charset="0"/>
              </a:rPr>
            </a:br>
            <a:r>
              <a:rPr lang="en-US" sz="2400" b="1" dirty="0" smtClean="0">
                <a:solidFill>
                  <a:srgbClr val="1B75BC"/>
                </a:solidFill>
                <a:latin typeface="Calibri" pitchFamily="34" charset="0"/>
              </a:rPr>
              <a:t>Ministry of Education</a:t>
            </a:r>
            <a:br>
              <a:rPr lang="en-US" sz="2400" b="1" dirty="0" smtClean="0">
                <a:solidFill>
                  <a:srgbClr val="1B75BC"/>
                </a:solidFill>
                <a:latin typeface="Calibri" pitchFamily="34" charset="0"/>
              </a:rPr>
            </a:b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</a:rPr>
              <a:t/>
            </a:r>
            <a:br>
              <a:rPr lang="en-US" sz="2400" b="1" dirty="0" smtClean="0">
                <a:solidFill>
                  <a:srgbClr val="000000"/>
                </a:solidFill>
                <a:latin typeface="Cambria" pitchFamily="18" charset="0"/>
              </a:rPr>
            </a:br>
            <a:r>
              <a:rPr lang="en-US" sz="1800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Cambria" pitchFamily="18" charset="0"/>
              </a:rPr>
              <a:t>October 24</a:t>
            </a:r>
            <a:r>
              <a:rPr lang="en-US" sz="1800" b="1" baseline="300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Cambria" pitchFamily="18" charset="0"/>
              </a:rPr>
              <a:t>th</a:t>
            </a:r>
            <a:r>
              <a:rPr lang="en-US" sz="1800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Cambria" pitchFamily="18" charset="0"/>
              </a:rPr>
              <a:t> 2016</a:t>
            </a:r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</a:br>
            <a:endParaRPr lang="en-US" sz="1800" b="1" dirty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2590800" cy="3810000"/>
          </a:xfrm>
        </p:spPr>
        <p:txBody>
          <a:bodyPr/>
          <a:lstStyle/>
          <a:p>
            <a:pPr algn="ctr">
              <a:spcAft>
                <a:spcPts val="600"/>
              </a:spcAft>
              <a:defRPr/>
            </a:pP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2016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Year in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Review</a:t>
            </a:r>
          </a:p>
          <a:p>
            <a:pPr algn="ctr">
              <a:spcAft>
                <a:spcPts val="600"/>
              </a:spcAft>
              <a:defRPr/>
            </a:pPr>
            <a:r>
              <a:rPr lang="en-U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___</a:t>
            </a:r>
          </a:p>
          <a:p>
            <a:pPr lvl="0" algn="ctr"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School Examination</a:t>
            </a:r>
          </a:p>
          <a:p>
            <a:pPr lvl="0" algn="ctr"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Results</a:t>
            </a:r>
          </a:p>
          <a:p>
            <a:pPr algn="ctr">
              <a:spcAft>
                <a:spcPts val="600"/>
              </a:spcAft>
              <a:defRPr/>
            </a:pPr>
            <a:endParaRPr 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>
              <a:spcAft>
                <a:spcPts val="600"/>
              </a:spcAft>
              <a:defRPr/>
            </a:pP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lvl="0" algn="ctr">
              <a:spcAft>
                <a:spcPts val="600"/>
              </a:spcAft>
              <a:defRPr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lvl="0" algn="ctr">
              <a:defRPr/>
            </a:pPr>
            <a:endParaRPr 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9" name="Picture 3" descr="Bermud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4953000"/>
            <a:ext cx="111125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368626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91000"/>
            <a:ext cx="2184400" cy="218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06880"/>
            <a:ext cx="7315200" cy="39319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smtClean="0">
                <a:solidFill>
                  <a:srgbClr val="002060"/>
                </a:solidFill>
              </a:rPr>
              <a:t>Key Strategy</a:t>
            </a:r>
          </a:p>
          <a:p>
            <a:pPr marL="0" indent="0" algn="just">
              <a:buNone/>
            </a:pPr>
            <a:endParaRPr lang="en-US" sz="1200" i="1" dirty="0"/>
          </a:p>
          <a:p>
            <a:pPr marL="0" indent="0" algn="just">
              <a:buNone/>
            </a:pPr>
            <a:r>
              <a:rPr lang="en-US" dirty="0" smtClean="0"/>
              <a:t>To provide: </a:t>
            </a:r>
          </a:p>
          <a:p>
            <a:pPr marL="0" indent="0" algn="just">
              <a:buNone/>
            </a:pPr>
            <a:endParaRPr lang="en-US" sz="1200" i="1" dirty="0" smtClean="0"/>
          </a:p>
          <a:p>
            <a:pPr lvl="2" indent="-342900" algn="just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/>
              <a:t>High-quality curriculum</a:t>
            </a:r>
          </a:p>
          <a:p>
            <a:pPr lvl="2" indent="-342900" algn="just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/>
              <a:t>Effective </a:t>
            </a:r>
            <a:r>
              <a:rPr lang="en-US" sz="2400" dirty="0"/>
              <a:t>d</a:t>
            </a:r>
            <a:r>
              <a:rPr lang="en-US" sz="2400" dirty="0" smtClean="0"/>
              <a:t>elivery of curriculum</a:t>
            </a:r>
          </a:p>
          <a:p>
            <a:pPr lvl="2" indent="-342900" algn="just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/>
              <a:t>C</a:t>
            </a:r>
            <a:r>
              <a:rPr lang="en-US" sz="2400" dirty="0" smtClean="0"/>
              <a:t>ulturally relevant and engaging curriculum</a:t>
            </a:r>
            <a:endParaRPr lang="en-US" sz="2400" dirty="0"/>
          </a:p>
          <a:p>
            <a:pPr marL="0" indent="0" algn="just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381000"/>
            <a:ext cx="5715000" cy="914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2800" b="1" cap="small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Blueprint for Reform in Education  2010 to 2016</a:t>
            </a:r>
            <a:endParaRPr lang="en-US" sz="2800" b="1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65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7" y="3429000"/>
            <a:ext cx="2995614" cy="2995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2848" y="1788053"/>
            <a:ext cx="7910920" cy="4003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91440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92D050"/>
              </a:buClr>
              <a:buFont typeface="Wingdings" pitchFamily="2" charset="2"/>
              <a:buChar char="v"/>
            </a:pPr>
            <a:r>
              <a:rPr lang="en-US" sz="2400" dirty="0" smtClean="0">
                <a:ea typeface="Calibri"/>
                <a:cs typeface="Times New Roman"/>
              </a:rPr>
              <a:t>Middle </a:t>
            </a:r>
            <a:r>
              <a:rPr lang="en-US" sz="2400" dirty="0">
                <a:ea typeface="Calibri"/>
                <a:cs typeface="Times New Roman"/>
              </a:rPr>
              <a:t>School </a:t>
            </a:r>
            <a:r>
              <a:rPr lang="en-US" sz="2400" dirty="0" smtClean="0">
                <a:ea typeface="Calibri"/>
                <a:cs typeface="Times New Roman"/>
              </a:rPr>
              <a:t>Transformation Plan</a:t>
            </a:r>
            <a:endParaRPr lang="en-US" sz="2400" dirty="0">
              <a:ea typeface="Calibri"/>
              <a:cs typeface="Times New Roman"/>
            </a:endParaRPr>
          </a:p>
          <a:p>
            <a:pPr marL="342900" marR="91440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92D050"/>
              </a:buClr>
              <a:buFont typeface="Wingdings" pitchFamily="2" charset="2"/>
              <a:buChar char="v"/>
            </a:pPr>
            <a:r>
              <a:rPr lang="en-US" sz="2400" dirty="0" smtClean="0">
                <a:ea typeface="Calibri"/>
                <a:cs typeface="Times New Roman"/>
              </a:rPr>
              <a:t>National </a:t>
            </a:r>
            <a:r>
              <a:rPr lang="en-US" sz="2400" dirty="0">
                <a:ea typeface="Calibri"/>
                <a:cs typeface="Times New Roman"/>
              </a:rPr>
              <a:t>Mathematics and National </a:t>
            </a:r>
            <a:r>
              <a:rPr lang="en-US" sz="2400" dirty="0" smtClean="0">
                <a:ea typeface="Calibri"/>
                <a:cs typeface="Times New Roman"/>
              </a:rPr>
              <a:t>Literacy Strategies</a:t>
            </a:r>
            <a:endParaRPr lang="en-US" sz="2400" dirty="0">
              <a:ea typeface="Calibri"/>
              <a:cs typeface="Times New Roman"/>
            </a:endParaRPr>
          </a:p>
          <a:p>
            <a:pPr marL="342900" marR="91440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92D050"/>
              </a:buClr>
              <a:buFont typeface="Wingdings" pitchFamily="2" charset="2"/>
              <a:buChar char="v"/>
            </a:pPr>
            <a:r>
              <a:rPr lang="en-US" sz="2400" dirty="0" smtClean="0">
                <a:ea typeface="Calibri"/>
                <a:cs typeface="Times New Roman"/>
              </a:rPr>
              <a:t>MTSS</a:t>
            </a:r>
            <a:r>
              <a:rPr lang="en-US" sz="2400" dirty="0">
                <a:ea typeface="Calibri"/>
                <a:cs typeface="Times New Roman"/>
              </a:rPr>
              <a:t>, a multi-tier </a:t>
            </a:r>
            <a:r>
              <a:rPr lang="en-US" sz="2400" dirty="0" smtClean="0">
                <a:ea typeface="Calibri"/>
                <a:cs typeface="Times New Roman"/>
              </a:rPr>
              <a:t>system support framework </a:t>
            </a:r>
            <a:r>
              <a:rPr lang="en-US" sz="2400" dirty="0">
                <a:ea typeface="Calibri"/>
                <a:cs typeface="Times New Roman"/>
              </a:rPr>
              <a:t>for academic and behaviour </a:t>
            </a:r>
            <a:r>
              <a:rPr lang="en-US" sz="2400" dirty="0" smtClean="0">
                <a:ea typeface="Calibri"/>
                <a:cs typeface="Times New Roman"/>
              </a:rPr>
              <a:t> support</a:t>
            </a:r>
            <a:endParaRPr lang="en-US" sz="2400" dirty="0">
              <a:ea typeface="Calibri"/>
              <a:cs typeface="Times New Roman"/>
            </a:endParaRPr>
          </a:p>
          <a:p>
            <a:pPr marL="342900" marR="914400" indent="-342900">
              <a:lnSpc>
                <a:spcPct val="115000"/>
              </a:lnSpc>
              <a:spcAft>
                <a:spcPts val="1000"/>
              </a:spcAft>
              <a:buClr>
                <a:srgbClr val="92D050"/>
              </a:buClr>
              <a:buFont typeface="Wingdings" pitchFamily="2" charset="2"/>
              <a:buChar char="v"/>
            </a:pPr>
            <a:r>
              <a:rPr lang="en-US" sz="2400" dirty="0" smtClean="0"/>
              <a:t>Priorities </a:t>
            </a:r>
            <a:r>
              <a:rPr lang="en-US" sz="2400" dirty="0"/>
              <a:t>for Special Education and </a:t>
            </a:r>
            <a:r>
              <a:rPr lang="en-US" sz="2400" dirty="0" smtClean="0"/>
              <a:t>Inclusion</a:t>
            </a:r>
            <a:endParaRPr lang="en-US" sz="2400" dirty="0"/>
          </a:p>
          <a:p>
            <a:pPr marL="342900" marR="91440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92D050"/>
              </a:buClr>
              <a:buFont typeface="Wingdings" pitchFamily="2" charset="2"/>
              <a:buChar char="v"/>
            </a:pPr>
            <a:r>
              <a:rPr lang="en-US" sz="2400" dirty="0" smtClean="0">
                <a:ea typeface="Calibri"/>
                <a:cs typeface="Times New Roman"/>
              </a:rPr>
              <a:t>Teaching </a:t>
            </a:r>
            <a:r>
              <a:rPr lang="en-US" sz="2400" dirty="0">
                <a:ea typeface="Calibri"/>
                <a:cs typeface="Times New Roman"/>
              </a:rPr>
              <a:t>and </a:t>
            </a:r>
            <a:r>
              <a:rPr lang="en-US" sz="2400" dirty="0" smtClean="0">
                <a:ea typeface="Calibri"/>
                <a:cs typeface="Times New Roman"/>
              </a:rPr>
              <a:t>Learning framework </a:t>
            </a:r>
            <a:r>
              <a:rPr lang="en-US" sz="2400" dirty="0">
                <a:ea typeface="Calibri"/>
                <a:cs typeface="Times New Roman"/>
              </a:rPr>
              <a:t>for  </a:t>
            </a:r>
            <a:r>
              <a:rPr lang="en-US" sz="2400" dirty="0" smtClean="0">
                <a:ea typeface="Calibri"/>
                <a:cs typeface="Times New Roman"/>
              </a:rPr>
              <a:t>Preschool</a:t>
            </a:r>
            <a:r>
              <a:rPr lang="en-US" sz="2400" dirty="0">
                <a:ea typeface="Calibri"/>
                <a:cs typeface="Times New Roman"/>
              </a:rPr>
              <a:t>, P1 and P2 </a:t>
            </a:r>
            <a:r>
              <a:rPr lang="en-US" sz="2400" dirty="0" smtClean="0">
                <a:ea typeface="Calibri"/>
                <a:cs typeface="Times New Roman"/>
              </a:rPr>
              <a:t>teachers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381000"/>
            <a:ext cx="6019800" cy="914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2800" b="1" cap="small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Implementation of System Initiatives</a:t>
            </a:r>
          </a:p>
          <a:p>
            <a:pPr>
              <a:defRPr/>
            </a:pPr>
            <a:r>
              <a:rPr lang="en-US" sz="2000" b="1" cap="small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(after </a:t>
            </a:r>
            <a:r>
              <a:rPr lang="en-US" sz="2000" b="1" cap="small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2000" b="1" cap="small" dirty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6</a:t>
            </a:r>
            <a:r>
              <a:rPr lang="en-US" sz="2000" b="1" cap="small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years of Cambridge Curriculum)</a:t>
            </a:r>
            <a:endParaRPr lang="en-US" sz="2000" b="1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77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95126"/>
            <a:ext cx="2005013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81000"/>
            <a:ext cx="5867400" cy="838200"/>
          </a:xfrm>
        </p:spPr>
        <p:txBody>
          <a:bodyPr anchor="t" anchorCtr="0">
            <a:noAutofit/>
          </a:bodyPr>
          <a:lstStyle/>
          <a:p>
            <a:r>
              <a:rPr lang="en-US" sz="2800" b="1" cap="small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 Improvement Statements</a:t>
            </a:r>
            <a:br>
              <a:rPr lang="en-US" sz="2800" b="1" cap="small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cap="small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(what we continue to do)</a:t>
            </a:r>
            <a:r>
              <a:rPr lang="en-US" sz="2000" b="1" cap="small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b="1" cap="small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33400" y="1676400"/>
            <a:ext cx="8077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spcAft>
                <a:spcPts val="1800"/>
              </a:spcAft>
              <a:buNone/>
            </a:pPr>
            <a:r>
              <a:rPr lang="en-US" i="1" dirty="0" smtClean="0">
                <a:solidFill>
                  <a:srgbClr val="002060"/>
                </a:solidFill>
              </a:rPr>
              <a:t>The following statements are drivers for the successful implementation of the system initiatives:</a:t>
            </a: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en-US" dirty="0" smtClean="0"/>
              <a:t>Utilize a common framework for teaching mathematics and literacy</a:t>
            </a: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en-US" dirty="0" smtClean="0"/>
              <a:t>Improve the quality of teaching at every classroom level</a:t>
            </a: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en-US" dirty="0" smtClean="0"/>
              <a:t>Continuous application of the inquiry learning method</a:t>
            </a: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en-US" dirty="0" smtClean="0"/>
              <a:t>Widespread use of teaching through problem solving and standards based instruction and assessments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Establish a positive school climate and system support for student success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52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05200"/>
            <a:ext cx="2995613" cy="299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5791200" cy="762000"/>
          </a:xfrm>
        </p:spPr>
        <p:txBody>
          <a:bodyPr>
            <a:noAutofit/>
          </a:bodyPr>
          <a:lstStyle/>
          <a:p>
            <a:r>
              <a:rPr lang="en-US" sz="2800" b="1" cap="small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 Standards of Accountability</a:t>
            </a:r>
            <a:br>
              <a:rPr lang="en-US" sz="2800" b="1" cap="small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cap="small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(How we will execute)</a:t>
            </a:r>
            <a:r>
              <a:rPr lang="en-US" sz="2000" b="1" cap="small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b="1" cap="small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590800"/>
            <a:ext cx="7796213" cy="2209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smtClean="0"/>
              <a:t>Pre-approved by Department of Education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smtClean="0"/>
              <a:t>Implemented by School Principal/Administrator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smtClean="0"/>
              <a:t>Align with the system initiatives and improvement statements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smtClean="0"/>
              <a:t>Execute over a 3-year period; September 2015 to June 2018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1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 smtClean="0">
                <a:solidFill>
                  <a:srgbClr val="002060"/>
                </a:solidFill>
              </a:rPr>
              <a:t>Schools will submit progress reports on improvements every February and October commencing 2016 to measure system success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437" y="1752599"/>
            <a:ext cx="7673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2060"/>
                </a:solidFill>
              </a:rPr>
              <a:t>School Improvement Plans for all Preschools</a:t>
            </a:r>
            <a:r>
              <a:rPr lang="en-US" sz="2000" i="1" dirty="0">
                <a:solidFill>
                  <a:srgbClr val="002060"/>
                </a:solidFill>
              </a:rPr>
              <a:t>, </a:t>
            </a:r>
            <a:endParaRPr lang="en-US" sz="2000" i="1" dirty="0" smtClean="0">
              <a:solidFill>
                <a:srgbClr val="002060"/>
              </a:solidFill>
            </a:endParaRPr>
          </a:p>
          <a:p>
            <a:r>
              <a:rPr lang="en-US" sz="2000" i="1" dirty="0" smtClean="0">
                <a:solidFill>
                  <a:srgbClr val="002060"/>
                </a:solidFill>
              </a:rPr>
              <a:t>Primary and </a:t>
            </a:r>
            <a:r>
              <a:rPr lang="en-US" sz="2000" i="1" dirty="0">
                <a:solidFill>
                  <a:srgbClr val="002060"/>
                </a:solidFill>
              </a:rPr>
              <a:t>Middle </a:t>
            </a:r>
            <a:r>
              <a:rPr lang="en-US" sz="2000" i="1" dirty="0" smtClean="0">
                <a:solidFill>
                  <a:srgbClr val="002060"/>
                </a:solidFill>
              </a:rPr>
              <a:t>Schools:</a:t>
            </a:r>
            <a:endParaRPr lang="en-US" sz="2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63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5410200" cy="762000"/>
          </a:xfrm>
        </p:spPr>
        <p:txBody>
          <a:bodyPr>
            <a:noAutofit/>
          </a:bodyPr>
          <a:lstStyle/>
          <a:p>
            <a:r>
              <a:rPr lang="en-US" sz="2800" cap="small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2015/16 External Exam Results</a:t>
            </a:r>
            <a:br>
              <a:rPr lang="en-US" sz="2800" cap="small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cap="small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(where we currently are)</a:t>
            </a:r>
            <a:endParaRPr lang="en-US" sz="2000" b="1" cap="small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2223"/>
            <a:ext cx="6781800" cy="4194777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i="1" dirty="0" smtClean="0">
                <a:solidFill>
                  <a:srgbClr val="002060"/>
                </a:solidFill>
              </a:rPr>
              <a:t>Three sets of exam results:</a:t>
            </a:r>
            <a:endParaRPr lang="en-US" i="1" dirty="0" smtClean="0">
              <a:solidFill>
                <a:srgbClr val="FF0000"/>
              </a:solidFill>
            </a:endParaRPr>
          </a:p>
          <a:p>
            <a:pPr marL="1257300" lvl="2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/>
              <a:t>Cambridge Checkpoint P6 </a:t>
            </a:r>
          </a:p>
          <a:p>
            <a:pPr marL="1257300" lvl="2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/>
              <a:t>Cambridge </a:t>
            </a:r>
            <a:r>
              <a:rPr lang="en-US" sz="2400" dirty="0"/>
              <a:t>Checkpoint </a:t>
            </a:r>
            <a:r>
              <a:rPr lang="en-US" sz="2400" dirty="0" smtClean="0"/>
              <a:t>M3 </a:t>
            </a:r>
          </a:p>
          <a:p>
            <a:pPr marL="1257300" lvl="2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/>
              <a:t>IGCSE/GCSE/AS/A Levels</a:t>
            </a:r>
          </a:p>
          <a:p>
            <a:pPr marL="0" indent="0">
              <a:spcAft>
                <a:spcPts val="1200"/>
              </a:spcAft>
              <a:buNone/>
            </a:pPr>
            <a:endParaRPr lang="en-US" sz="1800" i="1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US" sz="1800" b="1" i="1" dirty="0" smtClean="0"/>
              <a:t>Note: </a:t>
            </a:r>
            <a:r>
              <a:rPr lang="en-US" sz="1600" dirty="0" smtClean="0"/>
              <a:t>The IGCSE/GCSE/AS and A Level exams are administered by three different exam </a:t>
            </a:r>
            <a:r>
              <a:rPr lang="en-US" sz="1600" dirty="0"/>
              <a:t>boards which are Cambridge, AQA and </a:t>
            </a:r>
            <a:r>
              <a:rPr lang="en-US" sz="1600" dirty="0" err="1" smtClean="0"/>
              <a:t>Edexcel</a:t>
            </a:r>
            <a:r>
              <a:rPr lang="en-US" sz="1600" dirty="0" smtClean="0"/>
              <a:t>.</a:t>
            </a:r>
            <a:endParaRPr lang="en-US" sz="1600" dirty="0"/>
          </a:p>
          <a:p>
            <a:pPr marL="800100" lvl="2" indent="0">
              <a:spcAft>
                <a:spcPts val="1200"/>
              </a:spcAft>
              <a:buNone/>
            </a:pP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9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t="53427" r="75000" b="12304"/>
          <a:stretch/>
        </p:blipFill>
        <p:spPr>
          <a:xfrm>
            <a:off x="3200400" y="1447800"/>
            <a:ext cx="4537300" cy="49140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95600" y="6331362"/>
            <a:ext cx="525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prstClr val="black"/>
                </a:solidFill>
              </a:rPr>
              <a:t>Source:  Cambridge International Examinations Board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49269"/>
            <a:ext cx="3962400" cy="646331"/>
          </a:xfrm>
          <a:prstGeom prst="rect">
            <a:avLst/>
          </a:prstGeom>
          <a:noFill/>
          <a:ln w="25400" cmpd="sng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prstClr val="black"/>
                </a:solidFill>
              </a:rPr>
              <a:t>A </a:t>
            </a:r>
            <a:r>
              <a:rPr lang="en-US" b="1" i="1" dirty="0" smtClean="0">
                <a:solidFill>
                  <a:prstClr val="black"/>
                </a:solidFill>
              </a:rPr>
              <a:t>sound</a:t>
            </a:r>
            <a:r>
              <a:rPr lang="en-US" i="1" dirty="0" smtClean="0">
                <a:solidFill>
                  <a:prstClr val="black"/>
                </a:solidFill>
              </a:rPr>
              <a:t> understanding of most of the curriculum content – 3.0</a:t>
            </a:r>
            <a:endParaRPr lang="en-US" i="1" dirty="0">
              <a:solidFill>
                <a:prstClr val="black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914400" y="2971800"/>
            <a:ext cx="3200400" cy="9230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4800" y="5417403"/>
            <a:ext cx="4038599" cy="1200329"/>
          </a:xfrm>
          <a:prstGeom prst="rect">
            <a:avLst/>
          </a:prstGeom>
          <a:noFill/>
          <a:ln w="25400" cmpd="sng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prstClr val="black"/>
                </a:solidFill>
              </a:rPr>
              <a:t>A </a:t>
            </a:r>
            <a:r>
              <a:rPr lang="en-US" b="1" i="1" dirty="0" smtClean="0">
                <a:solidFill>
                  <a:prstClr val="black"/>
                </a:solidFill>
              </a:rPr>
              <a:t>basic</a:t>
            </a:r>
            <a:r>
              <a:rPr lang="en-US" i="1" dirty="0" smtClean="0">
                <a:solidFill>
                  <a:prstClr val="black"/>
                </a:solidFill>
              </a:rPr>
              <a:t> understanding of curriculum content and would benefit from more focus on some areas of the curriculum – 2.0</a:t>
            </a:r>
            <a:endParaRPr lang="en-US" i="1" dirty="0">
              <a:solidFill>
                <a:prstClr val="black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738051" y="4572000"/>
            <a:ext cx="3452949" cy="6665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62000" y="4572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small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Cambridge Checkpoint Scale</a:t>
            </a:r>
            <a:endParaRPr lang="en-US" sz="2800" b="1" cap="sm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4478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</a:rPr>
              <a:t>Ministry </a:t>
            </a:r>
            <a:r>
              <a:rPr lang="en-US" sz="1400" b="1" dirty="0" smtClean="0">
                <a:solidFill>
                  <a:prstClr val="black"/>
                </a:solidFill>
              </a:rPr>
              <a:t>of Education Expectation </a:t>
            </a:r>
            <a:r>
              <a:rPr lang="en-US" sz="1400" b="1" dirty="0">
                <a:solidFill>
                  <a:prstClr val="black"/>
                </a:solidFill>
              </a:rPr>
              <a:t>for </a:t>
            </a:r>
            <a:r>
              <a:rPr lang="en-US" sz="1400" b="1" dirty="0" smtClean="0">
                <a:solidFill>
                  <a:prstClr val="black"/>
                </a:solidFill>
              </a:rPr>
              <a:t>2016</a:t>
            </a:r>
            <a:endParaRPr lang="en-US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33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5257800" cy="685800"/>
          </a:xfrm>
        </p:spPr>
        <p:txBody>
          <a:bodyPr anchor="ctr" anchorCtr="1">
            <a:noAutofit/>
          </a:bodyPr>
          <a:lstStyle/>
          <a:p>
            <a:r>
              <a:rPr lang="en-US" sz="2800" b="1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Primary School Level 6 Results</a:t>
            </a:r>
            <a:endParaRPr lang="en-US" sz="28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620000" cy="50079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Cambridge Primary 6 Checkpoint – Core Subjects</a:t>
            </a:r>
          </a:p>
          <a:p>
            <a:pPr marL="0" indent="0">
              <a:buNone/>
            </a:pPr>
            <a:endParaRPr lang="en-US" sz="1900" dirty="0"/>
          </a:p>
          <a:p>
            <a:pPr marL="0" lv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English</a:t>
            </a:r>
          </a:p>
          <a:p>
            <a:pPr lvl="1"/>
            <a:r>
              <a:rPr lang="en-US" sz="2200" dirty="0" smtClean="0"/>
              <a:t>83% of students scored at </a:t>
            </a:r>
            <a:r>
              <a:rPr lang="en-US" sz="2200" dirty="0"/>
              <a:t>level </a:t>
            </a:r>
            <a:r>
              <a:rPr lang="en-US" sz="2200" dirty="0" smtClean="0"/>
              <a:t>2.0 &amp; above</a:t>
            </a:r>
          </a:p>
          <a:p>
            <a:pPr lvl="1"/>
            <a:r>
              <a:rPr lang="en-US" sz="2200" dirty="0" smtClean="0"/>
              <a:t>59</a:t>
            </a:r>
            <a:r>
              <a:rPr lang="en-US" sz="2200" dirty="0"/>
              <a:t>% of students achieved 3.0 &amp; above</a:t>
            </a:r>
          </a:p>
          <a:p>
            <a:pPr lvl="1"/>
            <a:endParaRPr lang="en-US" sz="2200" dirty="0"/>
          </a:p>
          <a:p>
            <a:pPr marL="6858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Mathematics</a:t>
            </a:r>
            <a:endParaRPr lang="en-US" b="1" dirty="0">
              <a:solidFill>
                <a:srgbClr val="002060"/>
              </a:solidFill>
            </a:endParaRPr>
          </a:p>
          <a:p>
            <a:pPr lvl="1"/>
            <a:r>
              <a:rPr lang="en-US" sz="2200" dirty="0" smtClean="0"/>
              <a:t>54% of students scored at </a:t>
            </a:r>
            <a:r>
              <a:rPr lang="en-US" sz="2200" dirty="0"/>
              <a:t>level </a:t>
            </a:r>
            <a:r>
              <a:rPr lang="en-US" sz="2200" dirty="0" smtClean="0"/>
              <a:t>2.0 &amp; above</a:t>
            </a:r>
          </a:p>
          <a:p>
            <a:pPr lvl="1"/>
            <a:r>
              <a:rPr lang="en-US" sz="2200" dirty="0" smtClean="0"/>
              <a:t>30</a:t>
            </a:r>
            <a:r>
              <a:rPr lang="en-US" sz="2200" dirty="0"/>
              <a:t>% students achieved 3.0 &amp; above</a:t>
            </a:r>
          </a:p>
          <a:p>
            <a:pPr lvl="1"/>
            <a:endParaRPr lang="en-US" sz="2200" dirty="0" smtClean="0"/>
          </a:p>
          <a:p>
            <a:pPr marL="0" lv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 Science</a:t>
            </a:r>
            <a:endParaRPr lang="en-US" b="1" dirty="0">
              <a:solidFill>
                <a:srgbClr val="002060"/>
              </a:solidFill>
            </a:endParaRPr>
          </a:p>
          <a:p>
            <a:pPr lvl="1"/>
            <a:r>
              <a:rPr lang="en-US" sz="2200" dirty="0" smtClean="0"/>
              <a:t>86% of students scored at </a:t>
            </a:r>
            <a:r>
              <a:rPr lang="en-US" sz="2200" dirty="0"/>
              <a:t>level </a:t>
            </a:r>
            <a:r>
              <a:rPr lang="en-US" sz="2200" dirty="0" smtClean="0"/>
              <a:t>2.0 &amp; above</a:t>
            </a:r>
          </a:p>
          <a:p>
            <a:pPr lvl="1"/>
            <a:r>
              <a:rPr lang="en-US" dirty="0" smtClean="0"/>
              <a:t>61</a:t>
            </a:r>
            <a:r>
              <a:rPr lang="en-US" dirty="0"/>
              <a:t>% of students achieved 3.0 &amp; above</a:t>
            </a:r>
          </a:p>
          <a:p>
            <a:pPr lvl="1"/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794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8061595" cy="5430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03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P_SFINA_PRT_Floating_Figure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PP_SFINA_PRT_Floating_Figure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8189</TotalTime>
  <Words>664</Words>
  <Application>Microsoft Office PowerPoint</Application>
  <PresentationFormat>On-screen Show (4:3)</PresentationFormat>
  <Paragraphs>126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PPP_SFINA_PRT_Floating_Figures</vt:lpstr>
      <vt:lpstr>1_PPP_SFINA_PRT_Floating_Figures</vt:lpstr>
      <vt:lpstr>Office Theme</vt:lpstr>
      <vt:lpstr>1_Office Theme</vt:lpstr>
      <vt:lpstr> Government of Bermuda  Ministry of Education  October 24th 2016 </vt:lpstr>
      <vt:lpstr>PowerPoint Presentation</vt:lpstr>
      <vt:lpstr>PowerPoint Presentation</vt:lpstr>
      <vt:lpstr>System Improvement Statements (what we continue to do) </vt:lpstr>
      <vt:lpstr>System Standards of Accountability (How we will execute) </vt:lpstr>
      <vt:lpstr>2015/16 External Exam Results (where we currently are)</vt:lpstr>
      <vt:lpstr>PowerPoint Presentation</vt:lpstr>
      <vt:lpstr>Primary School Level 6 Results</vt:lpstr>
      <vt:lpstr>PowerPoint Presentation</vt:lpstr>
      <vt:lpstr>Bermuda Public School System  Highlights – Middle Level (M3)</vt:lpstr>
      <vt:lpstr>PowerPoint Presentation</vt:lpstr>
      <vt:lpstr>Bermuda Public School System  Highlights – Senior Level</vt:lpstr>
      <vt:lpstr> Government of Bermuda  Ministry of Education  October 24th 2016 </vt:lpstr>
    </vt:vector>
  </TitlesOfParts>
  <Company>Ministry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technician2</cp:lastModifiedBy>
  <cp:revision>376</cp:revision>
  <cp:lastPrinted>2016-10-29T12:38:05Z</cp:lastPrinted>
  <dcterms:created xsi:type="dcterms:W3CDTF">2012-09-14T10:36:39Z</dcterms:created>
  <dcterms:modified xsi:type="dcterms:W3CDTF">2016-10-31T00:12:39Z</dcterms:modified>
</cp:coreProperties>
</file>